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>
      <p:cViewPr>
        <p:scale>
          <a:sx n="81" d="100"/>
          <a:sy n="81" d="100"/>
        </p:scale>
        <p:origin x="682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09076" y="5867400"/>
            <a:ext cx="990600" cy="9905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1871421"/>
                </a:lnTo>
                <a:lnTo>
                  <a:pt x="10971022" y="1981454"/>
                </a:lnTo>
                <a:lnTo>
                  <a:pt x="10201148" y="2075180"/>
                </a:lnTo>
                <a:lnTo>
                  <a:pt x="9947148" y="2100580"/>
                </a:lnTo>
                <a:lnTo>
                  <a:pt x="9434322" y="2146554"/>
                </a:lnTo>
                <a:lnTo>
                  <a:pt x="8927973" y="2184654"/>
                </a:lnTo>
                <a:lnTo>
                  <a:pt x="8675497" y="2200529"/>
                </a:lnTo>
                <a:lnTo>
                  <a:pt x="7926197" y="2237105"/>
                </a:lnTo>
                <a:lnTo>
                  <a:pt x="7191248" y="2257679"/>
                </a:lnTo>
                <a:lnTo>
                  <a:pt x="6473698" y="2265680"/>
                </a:lnTo>
                <a:lnTo>
                  <a:pt x="6006973" y="2264029"/>
                </a:lnTo>
                <a:lnTo>
                  <a:pt x="5108448" y="2246630"/>
                </a:lnTo>
                <a:lnTo>
                  <a:pt x="4467098" y="2222754"/>
                </a:lnTo>
                <a:lnTo>
                  <a:pt x="3665347" y="2179955"/>
                </a:lnTo>
                <a:lnTo>
                  <a:pt x="2931922" y="2130679"/>
                </a:lnTo>
                <a:lnTo>
                  <a:pt x="2592197" y="2103755"/>
                </a:lnTo>
                <a:lnTo>
                  <a:pt x="1979422" y="2046605"/>
                </a:lnTo>
                <a:lnTo>
                  <a:pt x="1233360" y="1965579"/>
                </a:lnTo>
                <a:lnTo>
                  <a:pt x="863473" y="1921129"/>
                </a:lnTo>
                <a:lnTo>
                  <a:pt x="476377" y="1867852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398252" y="0"/>
            <a:ext cx="765048" cy="120853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4027" y="1424685"/>
            <a:ext cx="10943945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BADB7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554" y="3027934"/>
            <a:ext cx="7553325" cy="3684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mailto:demi142003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8252" y="0"/>
              <a:ext cx="765048" cy="12085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0601" y="1143380"/>
            <a:ext cx="101727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solidFill>
                  <a:srgbClr val="FFC000"/>
                </a:solidFill>
                <a:latin typeface="Times New Roman"/>
                <a:cs typeface="Times New Roman"/>
              </a:rPr>
              <a:t>CAPSTONE</a:t>
            </a:r>
            <a:r>
              <a:rPr b="1" spc="-8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FFC000"/>
                </a:solidFill>
                <a:latin typeface="Times New Roman"/>
                <a:cs typeface="Times New Roman"/>
              </a:rPr>
              <a:t>PROJECT</a:t>
            </a:r>
            <a:br>
              <a:rPr lang="en-US" b="1" dirty="0">
                <a:solidFill>
                  <a:srgbClr val="FFC000"/>
                </a:solidFill>
                <a:latin typeface="Times New Roman"/>
                <a:cs typeface="Times New Roman"/>
              </a:rPr>
            </a:br>
            <a:endParaRPr b="1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5675" y="2465958"/>
            <a:ext cx="6816725" cy="25051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                  </a:t>
            </a:r>
            <a:r>
              <a:rPr lang="en-US" sz="2000" spc="-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PRESENTED</a:t>
            </a:r>
            <a:r>
              <a:rPr sz="2000" spc="-3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BY:</a:t>
            </a:r>
            <a:endParaRPr sz="2000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Name:   </a:t>
            </a:r>
            <a:r>
              <a:rPr lang="en-US" sz="2000" dirty="0" err="1">
                <a:solidFill>
                  <a:srgbClr val="FFC000"/>
                </a:solidFill>
                <a:latin typeface="Times New Roman"/>
                <a:cs typeface="Times New Roman"/>
              </a:rPr>
              <a:t>G.Demi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>
                <a:solidFill>
                  <a:srgbClr val="FFC000"/>
                </a:solidFill>
                <a:latin typeface="Times New Roman"/>
                <a:cs typeface="Times New Roman"/>
              </a:rPr>
              <a:t>Rithika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College: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Rohini College of Engineering and Technology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Stream: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Computer Science and Engineering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Degree: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BE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            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Email ID: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demi142003@gmail.com</a:t>
            </a:r>
            <a:endParaRPr lang="en-US" sz="2000" dirty="0">
              <a:solidFill>
                <a:srgbClr val="FFC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            NM ID:  </a:t>
            </a:r>
            <a:r>
              <a:rPr lang="en-US" sz="2000" dirty="0">
                <a:solidFill>
                  <a:srgbClr val="FFC000"/>
                </a:solidFill>
                <a:latin typeface="Times New Roman"/>
                <a:cs typeface="Times New Roman"/>
              </a:rPr>
              <a:t>au963321104018</a:t>
            </a:r>
            <a:endParaRPr sz="1650" dirty="0">
              <a:solidFill>
                <a:srgbClr val="FFC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9116" y="2839211"/>
            <a:ext cx="4052316" cy="4018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64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-340" dirty="0"/>
              <a:t>L</a:t>
            </a:r>
            <a:r>
              <a:rPr spc="-5"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554" y="2662173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405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	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u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93798" y="2662173"/>
            <a:ext cx="5778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2795" algn="l"/>
                <a:tab pos="1719580" algn="l"/>
                <a:tab pos="3197860" algn="l"/>
                <a:tab pos="3839845" algn="l"/>
                <a:tab pos="476758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were	hi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g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hly	pro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ising.	The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ural	n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dirty="0"/>
              <a:t> </a:t>
            </a:r>
            <a:r>
              <a:rPr spc="-5" dirty="0"/>
              <a:t>demonstrated</a:t>
            </a:r>
            <a:r>
              <a:rPr dirty="0"/>
              <a:t> </a:t>
            </a:r>
            <a:r>
              <a:rPr spc="-5" dirty="0"/>
              <a:t>exceptional</a:t>
            </a:r>
            <a:r>
              <a:rPr dirty="0"/>
              <a:t> </a:t>
            </a:r>
            <a:r>
              <a:rPr spc="-5" dirty="0"/>
              <a:t>accuracy</a:t>
            </a:r>
            <a:r>
              <a:rPr dirty="0"/>
              <a:t> in</a:t>
            </a:r>
            <a:r>
              <a:rPr spc="5" dirty="0"/>
              <a:t> </a:t>
            </a:r>
            <a:r>
              <a:rPr spc="-5" dirty="0"/>
              <a:t>classifying </a:t>
            </a:r>
            <a:r>
              <a:rPr dirty="0"/>
              <a:t> </a:t>
            </a:r>
            <a:r>
              <a:rPr spc="-5" dirty="0"/>
              <a:t>various types of fruits based on their images, achieving </a:t>
            </a:r>
            <a:r>
              <a:rPr dirty="0"/>
              <a:t>an </a:t>
            </a:r>
            <a:r>
              <a:rPr spc="5" dirty="0"/>
              <a:t> </a:t>
            </a:r>
            <a:r>
              <a:rPr spc="-5" dirty="0"/>
              <a:t>impressive overall accuracy rate </a:t>
            </a:r>
            <a:r>
              <a:rPr dirty="0"/>
              <a:t>of over 95%. The </a:t>
            </a:r>
            <a:r>
              <a:rPr spc="-5" dirty="0"/>
              <a:t>project </a:t>
            </a:r>
            <a:r>
              <a:rPr dirty="0"/>
              <a:t> </a:t>
            </a:r>
            <a:r>
              <a:rPr spc="-5" dirty="0"/>
              <a:t>showcased the </a:t>
            </a:r>
            <a:r>
              <a:rPr spc="-10" dirty="0"/>
              <a:t>effectiveness </a:t>
            </a:r>
            <a:r>
              <a:rPr dirty="0"/>
              <a:t>of </a:t>
            </a:r>
            <a:r>
              <a:rPr spc="-5" dirty="0"/>
              <a:t>deep learning techniques </a:t>
            </a:r>
            <a:r>
              <a:rPr spc="-10" dirty="0"/>
              <a:t>in </a:t>
            </a:r>
            <a:r>
              <a:rPr spc="-5" dirty="0"/>
              <a:t> image recognition </a:t>
            </a:r>
            <a:r>
              <a:rPr dirty="0"/>
              <a:t>tasks, with </a:t>
            </a:r>
            <a:r>
              <a:rPr spc="-5" dirty="0"/>
              <a:t>the neural </a:t>
            </a:r>
            <a:r>
              <a:rPr dirty="0"/>
              <a:t>network </a:t>
            </a:r>
            <a:r>
              <a:rPr spc="-5" dirty="0"/>
              <a:t>successfully </a:t>
            </a:r>
            <a:r>
              <a:rPr spc="-585" dirty="0"/>
              <a:t> </a:t>
            </a:r>
            <a:r>
              <a:rPr spc="-5" dirty="0"/>
              <a:t>distinguishing</a:t>
            </a:r>
            <a:r>
              <a:rPr dirty="0"/>
              <a:t> </a:t>
            </a:r>
            <a:r>
              <a:rPr spc="-5" dirty="0"/>
              <a:t>between</a:t>
            </a:r>
            <a:r>
              <a:rPr dirty="0"/>
              <a:t> </a:t>
            </a:r>
            <a:r>
              <a:rPr spc="-10" dirty="0"/>
              <a:t>different</a:t>
            </a:r>
            <a:r>
              <a:rPr spc="-5" dirty="0"/>
              <a:t> fruits</a:t>
            </a:r>
            <a:r>
              <a:rPr dirty="0"/>
              <a:t> </a:t>
            </a:r>
            <a:r>
              <a:rPr spc="-5" dirty="0"/>
              <a:t>with</a:t>
            </a:r>
            <a:r>
              <a:rPr dirty="0"/>
              <a:t> </a:t>
            </a:r>
            <a:r>
              <a:rPr spc="-10" dirty="0"/>
              <a:t>minimal</a:t>
            </a:r>
            <a:r>
              <a:rPr spc="-5" dirty="0"/>
              <a:t> </a:t>
            </a:r>
            <a:r>
              <a:rPr spc="-25" dirty="0"/>
              <a:t>error. </a:t>
            </a:r>
            <a:r>
              <a:rPr spc="-58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presentation</a:t>
            </a:r>
            <a:r>
              <a:rPr dirty="0"/>
              <a:t> </a:t>
            </a:r>
            <a:r>
              <a:rPr spc="-5" dirty="0"/>
              <a:t>highlighted</a:t>
            </a:r>
            <a:r>
              <a:rPr dirty="0"/>
              <a:t> the</a:t>
            </a:r>
            <a:r>
              <a:rPr spc="5" dirty="0"/>
              <a:t> </a:t>
            </a:r>
            <a:r>
              <a:rPr spc="-5" dirty="0"/>
              <a:t>potential</a:t>
            </a:r>
            <a:r>
              <a:rPr dirty="0"/>
              <a:t> </a:t>
            </a:r>
            <a:r>
              <a:rPr spc="-5" dirty="0"/>
              <a:t>applications</a:t>
            </a:r>
            <a:r>
              <a:rPr spc="590" dirty="0"/>
              <a:t> </a:t>
            </a:r>
            <a:r>
              <a:rPr dirty="0"/>
              <a:t>of </a:t>
            </a:r>
            <a:r>
              <a:rPr spc="5" dirty="0"/>
              <a:t> </a:t>
            </a:r>
            <a:r>
              <a:rPr dirty="0"/>
              <a:t>such </a:t>
            </a:r>
            <a:r>
              <a:rPr spc="-5" dirty="0"/>
              <a:t>technology </a:t>
            </a:r>
            <a:r>
              <a:rPr dirty="0"/>
              <a:t>in </a:t>
            </a:r>
            <a:r>
              <a:rPr spc="-5" dirty="0"/>
              <a:t>agriculture, food </a:t>
            </a:r>
            <a:r>
              <a:rPr spc="-20" dirty="0"/>
              <a:t>industry, </a:t>
            </a:r>
            <a:r>
              <a:rPr dirty="0"/>
              <a:t>and beyond, </a:t>
            </a:r>
            <a:r>
              <a:rPr spc="5" dirty="0"/>
              <a:t> </a:t>
            </a:r>
            <a:r>
              <a:rPr spc="-5" dirty="0"/>
              <a:t>emphasizing</a:t>
            </a:r>
            <a:r>
              <a:rPr spc="495" dirty="0"/>
              <a:t> </a:t>
            </a:r>
            <a:r>
              <a:rPr dirty="0"/>
              <a:t>the</a:t>
            </a:r>
            <a:r>
              <a:rPr spc="490" dirty="0"/>
              <a:t> </a:t>
            </a:r>
            <a:r>
              <a:rPr spc="-5" dirty="0"/>
              <a:t>importance</a:t>
            </a:r>
            <a:r>
              <a:rPr spc="490" dirty="0"/>
              <a:t> </a:t>
            </a:r>
            <a:r>
              <a:rPr dirty="0"/>
              <a:t>of</a:t>
            </a:r>
            <a:r>
              <a:rPr spc="484" dirty="0"/>
              <a:t> </a:t>
            </a:r>
            <a:r>
              <a:rPr spc="-5" dirty="0"/>
              <a:t>leveraging</a:t>
            </a:r>
            <a:r>
              <a:rPr spc="500" dirty="0"/>
              <a:t> </a:t>
            </a:r>
            <a:r>
              <a:rPr spc="-5" dirty="0"/>
              <a:t>neural</a:t>
            </a:r>
            <a:r>
              <a:rPr spc="495" dirty="0"/>
              <a:t> </a:t>
            </a:r>
            <a:r>
              <a:rPr spc="-5" dirty="0"/>
              <a:t>networks </a:t>
            </a:r>
            <a:r>
              <a:rPr spc="-585" dirty="0"/>
              <a:t> </a:t>
            </a: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automated fruit</a:t>
            </a:r>
            <a:r>
              <a:rPr spc="-15" dirty="0"/>
              <a:t> </a:t>
            </a:r>
            <a:r>
              <a:rPr dirty="0"/>
              <a:t>recognition</a:t>
            </a:r>
            <a:r>
              <a:rPr spc="-30" dirty="0"/>
              <a:t> </a:t>
            </a:r>
            <a:r>
              <a:rPr spc="-5" dirty="0"/>
              <a:t>systems.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802623" y="2816351"/>
            <a:ext cx="2748280" cy="2243455"/>
            <a:chOff x="8802623" y="2816351"/>
            <a:chExt cx="2748280" cy="2243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2623" y="2816351"/>
              <a:ext cx="2747772" cy="2243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4647" y="3008375"/>
              <a:ext cx="2363724" cy="1859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073" y="762000"/>
            <a:ext cx="1094394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FRUITS</a:t>
            </a:r>
            <a:r>
              <a:rPr spc="10" dirty="0"/>
              <a:t> </a:t>
            </a:r>
            <a:r>
              <a:rPr spc="-5" dirty="0"/>
              <a:t>RECOGNITION</a:t>
            </a:r>
            <a:r>
              <a:rPr spc="15" dirty="0"/>
              <a:t> </a:t>
            </a:r>
            <a:r>
              <a:rPr spc="-5" dirty="0"/>
              <a:t>USING</a:t>
            </a:r>
            <a:r>
              <a:rPr lang="en-US" spc="-5" dirty="0"/>
              <a:t> ASYMMETRIC KEY        			  IN</a:t>
            </a:r>
            <a:r>
              <a:rPr spc="15" dirty="0"/>
              <a:t> </a:t>
            </a:r>
            <a:r>
              <a:rPr spc="-5" dirty="0"/>
              <a:t>NEURAL</a:t>
            </a:r>
            <a:r>
              <a:rPr spc="-114" dirty="0"/>
              <a:t> </a:t>
            </a:r>
            <a:r>
              <a:rPr spc="-5" dirty="0"/>
              <a:t>NETWORK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896" y="3095243"/>
            <a:ext cx="9258300" cy="3762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678" y="1025144"/>
            <a:ext cx="1956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AGE</a:t>
            </a:r>
            <a:r>
              <a:rPr dirty="0"/>
              <a:t>N</a:t>
            </a:r>
            <a:r>
              <a:rPr spc="-5" dirty="0"/>
              <a:t>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3932" y="2506217"/>
            <a:ext cx="5929630" cy="403923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81965" indent="-469900">
              <a:lnSpc>
                <a:spcPct val="100000"/>
              </a:lnSpc>
              <a:spcBef>
                <a:spcPts val="109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81965" algn="l"/>
                <a:tab pos="482600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Introduction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Fruits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Recognition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Project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Overview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</a:t>
            </a:r>
            <a:r>
              <a:rPr sz="18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Data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Collection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Preprocessing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Design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Architecture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Neural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Network</a:t>
            </a:r>
            <a:r>
              <a:rPr sz="1800" spc="5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Training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 Testing</a:t>
            </a:r>
            <a:r>
              <a:rPr sz="1800" spc="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Evaluation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Metrics</a:t>
            </a:r>
            <a:r>
              <a:rPr sz="18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for</a:t>
            </a:r>
            <a:r>
              <a:rPr sz="18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Model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Performance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5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Results</a:t>
            </a:r>
            <a:r>
              <a:rPr sz="18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Analysis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0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Challenges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Faced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Solutions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994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Future</a:t>
            </a:r>
            <a:r>
              <a:rPr sz="1800" spc="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Scope</a:t>
            </a: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Enhancements</a:t>
            </a:r>
            <a:endParaRPr sz="1800">
              <a:latin typeface="Century Gothic"/>
              <a:cs typeface="Century Gothic"/>
            </a:endParaRPr>
          </a:p>
          <a:p>
            <a:pPr marL="419100" indent="-407034">
              <a:lnSpc>
                <a:spcPct val="100000"/>
              </a:lnSpc>
              <a:spcBef>
                <a:spcPts val="1010"/>
              </a:spcBef>
              <a:buClr>
                <a:srgbClr val="539E39"/>
              </a:buClr>
              <a:buSzPct val="80555"/>
              <a:buFont typeface="Wingdings"/>
              <a:buChar char=""/>
              <a:tabLst>
                <a:tab pos="419100" algn="l"/>
                <a:tab pos="419734" algn="l"/>
              </a:tabLst>
            </a:pPr>
            <a:r>
              <a:rPr sz="1800" dirty="0">
                <a:solidFill>
                  <a:srgbClr val="404040"/>
                </a:solidFill>
                <a:latin typeface="Century Gothic"/>
                <a:cs typeface="Century Gothic"/>
              </a:rPr>
              <a:t>Conclusion</a:t>
            </a:r>
            <a:r>
              <a:rPr sz="18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sz="18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entury Gothic"/>
                <a:cs typeface="Century Gothic"/>
              </a:rPr>
              <a:t>Recommendations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1307" y="3009900"/>
            <a:ext cx="2183892" cy="20985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423" y="1025144"/>
            <a:ext cx="4933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45" dirty="0"/>
              <a:t> </a:t>
            </a:r>
            <a:r>
              <a:rPr spc="-80" dirty="0"/>
              <a:t>STATEMENT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753" y="2700908"/>
            <a:ext cx="6830059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are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an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essential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part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diet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Times New Roman"/>
                <a:cs typeface="Times New Roman"/>
              </a:rPr>
              <a:t>economy,</a:t>
            </a:r>
            <a:r>
              <a:rPr sz="28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wide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variety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species </a:t>
            </a:r>
            <a:r>
              <a:rPr sz="2800" spc="-6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available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market. </a:t>
            </a:r>
            <a:r>
              <a:rPr sz="2800" spc="-15" dirty="0">
                <a:solidFill>
                  <a:srgbClr val="404040"/>
                </a:solidFill>
                <a:latin typeface="Times New Roman"/>
                <a:cs typeface="Times New Roman"/>
              </a:rPr>
              <a:t>However,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manual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be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time-consuming and </a:t>
            </a:r>
            <a:r>
              <a:rPr sz="2800" spc="-10" dirty="0">
                <a:solidFill>
                  <a:srgbClr val="404040"/>
                </a:solidFill>
                <a:latin typeface="Times New Roman"/>
                <a:cs typeface="Times New Roman"/>
              </a:rPr>
              <a:t>error-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prone.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Our aim is to develop a neural network-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system capable of accurately identifying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 from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0119" y="2836164"/>
            <a:ext cx="3421379" cy="3131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4132" y="1025144"/>
            <a:ext cx="446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PROJECT</a:t>
            </a:r>
            <a:r>
              <a:rPr spc="-114" dirty="0"/>
              <a:t> </a:t>
            </a:r>
            <a:r>
              <a:rPr spc="-4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0338" y="2507945"/>
            <a:ext cx="80867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on fruits 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aims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develop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accurately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types 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network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technology.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involve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collecting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preprocessing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dataset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 fruit images, training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spc="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recognize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fruits,</a:t>
            </a:r>
            <a:r>
              <a:rPr sz="2400" spc="5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58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evaluating</a:t>
            </a:r>
            <a:r>
              <a:rPr sz="2400" spc="5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performance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various metrics such as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accuracy,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recall.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cover</a:t>
            </a:r>
            <a:r>
              <a:rPr sz="2400" spc="59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used,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 architecture, training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results,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applications</a:t>
            </a:r>
            <a:r>
              <a:rPr sz="2400" spc="-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8364" y="2551176"/>
            <a:ext cx="3014472" cy="4111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6678" y="1025144"/>
            <a:ext cx="2503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END</a:t>
            </a:r>
            <a:r>
              <a:rPr spc="-55" dirty="0"/>
              <a:t> </a:t>
            </a:r>
            <a:r>
              <a:rPr spc="-5" dirty="0"/>
              <a:t>USERS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267" y="2205609"/>
            <a:ext cx="858647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end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users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using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could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include stakeholders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such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as project supervisors, academic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advisors,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fellow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students,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potential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future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collaborators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or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researchers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interested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field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end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users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may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have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varying</a:t>
            </a:r>
            <a:r>
              <a:rPr sz="2400" spc="4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levels</a:t>
            </a:r>
            <a:r>
              <a:rPr sz="2400" spc="45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technical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expertise</a:t>
            </a:r>
            <a:r>
              <a:rPr sz="2400" spc="4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data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science</a:t>
            </a:r>
            <a:r>
              <a:rPr sz="2400" spc="2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2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would</a:t>
            </a:r>
            <a:r>
              <a:rPr sz="2400" spc="2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need</a:t>
            </a:r>
            <a:r>
              <a:rPr sz="2400" spc="229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to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tailored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results, and potential applications in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clear and concise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manner.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should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aim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engage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demonstrate the value and innovation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 recognition project,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showcase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3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capabilities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3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spc="37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</a:t>
            </a:r>
            <a:r>
              <a:rPr sz="2400" spc="37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</a:t>
            </a:r>
            <a:r>
              <a:rPr sz="2400" spc="3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analysis </a:t>
            </a:r>
            <a:r>
              <a:rPr sz="2400" spc="-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classification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tasks.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2728" y="3651503"/>
            <a:ext cx="3319271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2532" y="1025144"/>
            <a:ext cx="8302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</a:t>
            </a:r>
            <a:r>
              <a:rPr spc="-25" dirty="0"/>
              <a:t> </a:t>
            </a:r>
            <a:r>
              <a:rPr dirty="0"/>
              <a:t>&amp;IT’S</a:t>
            </a:r>
            <a:r>
              <a:rPr spc="-80" dirty="0"/>
              <a:t> </a:t>
            </a:r>
            <a:r>
              <a:rPr spc="-100" dirty="0"/>
              <a:t>VALUE</a:t>
            </a:r>
            <a:r>
              <a:rPr spc="-20" dirty="0"/>
              <a:t> </a:t>
            </a:r>
            <a:r>
              <a:rPr spc="-5" dirty="0"/>
              <a:t>PROPOSITION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95980" y="2367788"/>
            <a:ext cx="8119109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the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using neural network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report,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leverages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advanced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deep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learning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techniques to accurately classify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various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their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training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on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</a:t>
            </a:r>
            <a:r>
              <a:rPr sz="2400" spc="6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dataset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images, the 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high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levels of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accuracy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recognizing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classifying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fruits.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proposition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this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automate</a:t>
            </a:r>
            <a:r>
              <a:rPr sz="2400" spc="59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process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recognition, saving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effort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farmers,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grocery stores,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other stakeholders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the food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industry.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streamlining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classification process,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improve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efficiency,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reduce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errors,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enhance decision-making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sorting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quality</a:t>
            </a:r>
            <a:r>
              <a:rPr sz="2400" spc="-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control.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" y="2455163"/>
            <a:ext cx="2694432" cy="4402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932" y="1025144"/>
            <a:ext cx="528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WOW</a:t>
            </a:r>
            <a:r>
              <a:rPr spc="-80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OUR</a:t>
            </a:r>
            <a:r>
              <a:rPr spc="-10" dirty="0"/>
              <a:t> </a:t>
            </a:r>
            <a:r>
              <a:rPr spc="-5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362" y="2573782"/>
            <a:ext cx="1001712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solution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for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fruits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using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neural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networks,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incorporated state-of-the-art deep learning algorithms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techniques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create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robust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accurate model. By leveraging convolutional neural networks (CNNs)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transfer learning,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 was able to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achieve remarkable results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fruit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recognition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with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high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precision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recall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rates.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model's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ability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generalize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across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different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types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fruits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variations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lighting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background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conditions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truly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sets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apart.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Additionally,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intuitive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visually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appealing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design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PowerPoint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effectively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communicates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project's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objectives, </a:t>
            </a:r>
            <a:r>
              <a:rPr sz="2400" spc="-5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methodology,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results,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and future implications.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seamless integration of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text,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images,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and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diagrams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in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presentation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ensures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that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audience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 gains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comprehensive</a:t>
            </a:r>
            <a:r>
              <a:rPr sz="2400" spc="-2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understanding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project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at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glance.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8743" y="301752"/>
            <a:ext cx="2232659" cy="2051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60" y="2506979"/>
              <a:ext cx="8392668" cy="3849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08988" y="2502407"/>
              <a:ext cx="8402320" cy="3858895"/>
            </a:xfrm>
            <a:custGeom>
              <a:avLst/>
              <a:gdLst/>
              <a:ahLst/>
              <a:cxnLst/>
              <a:rect l="l" t="t" r="r" b="b"/>
              <a:pathLst>
                <a:path w="8402320" h="3858895">
                  <a:moveTo>
                    <a:pt x="0" y="3858767"/>
                  </a:moveTo>
                  <a:lnTo>
                    <a:pt x="8401812" y="3858767"/>
                  </a:lnTo>
                  <a:lnTo>
                    <a:pt x="8401812" y="0"/>
                  </a:lnTo>
                  <a:lnTo>
                    <a:pt x="0" y="0"/>
                  </a:lnTo>
                  <a:lnTo>
                    <a:pt x="0" y="3858767"/>
                  </a:lnTo>
                  <a:close/>
                </a:path>
              </a:pathLst>
            </a:custGeom>
            <a:ln w="9143">
              <a:solidFill>
                <a:srgbClr val="BADB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7678" y="1025144"/>
            <a:ext cx="2744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</a:t>
            </a:r>
            <a:r>
              <a:rPr spc="5" dirty="0"/>
              <a:t>D</a:t>
            </a:r>
            <a:r>
              <a:rPr spc="-5" dirty="0"/>
              <a:t>ELLING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755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</vt:lpstr>
      <vt:lpstr>Office Theme</vt:lpstr>
      <vt:lpstr>CAPSTONE PROJECT </vt:lpstr>
      <vt:lpstr>FRUITS RECOGNITION USING ASYMMETRIC KEY             IN NEURAL NETWORK</vt:lpstr>
      <vt:lpstr>AGENDA</vt:lpstr>
      <vt:lpstr>PROBLEM STATEMENT</vt:lpstr>
      <vt:lpstr>PROJECT OVERVIEW</vt:lpstr>
      <vt:lpstr>END USERS</vt:lpstr>
      <vt:lpstr>SOLUTION &amp;IT’S VALUE PROPOSITION</vt:lpstr>
      <vt:lpstr>WOW IN OUR SOLUTION</vt:lpstr>
      <vt:lpstr>MODELLING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Admin</dc:creator>
  <cp:lastModifiedBy>viji U</cp:lastModifiedBy>
  <cp:revision>3</cp:revision>
  <dcterms:created xsi:type="dcterms:W3CDTF">2024-04-05T04:41:57Z</dcterms:created>
  <dcterms:modified xsi:type="dcterms:W3CDTF">2024-04-05T06:36:51Z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2024-04-05T00:00:00Z</vt:filetime>
  </property>
</Properties>
</file>